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</p:sldIdLst>
  <p:sldSz cy="5143500" cx="9144000"/>
  <p:notesSz cx="6858000" cy="9144000"/>
  <p:embeddedFontLst>
    <p:embeddedFont>
      <p:font typeface="Roboto Medium"/>
      <p:regular r:id="rId55"/>
      <p:bold r:id="rId56"/>
      <p:italic r:id="rId57"/>
      <p:boldItalic r:id="rId58"/>
    </p:embeddedFont>
    <p:embeddedFont>
      <p:font typeface="Roboto"/>
      <p:regular r:id="rId59"/>
      <p:bold r:id="rId60"/>
      <p:italic r:id="rId61"/>
      <p:boldItalic r:id="rId62"/>
    </p:embeddedFont>
    <p:embeddedFont>
      <p:font typeface="Roboto Light"/>
      <p:regular r:id="rId63"/>
      <p:bold r:id="rId64"/>
      <p:italic r:id="rId65"/>
      <p:boldItalic r:id="rId66"/>
    </p:embeddedFont>
    <p:embeddedFont>
      <p:font typeface="Ubuntu Mono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0" Type="http://schemas.openxmlformats.org/officeDocument/2006/relationships/font" Target="fonts/UbuntuMono-boldItalic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Roboto-boldItalic.fntdata"/><Relationship Id="rId61" Type="http://schemas.openxmlformats.org/officeDocument/2006/relationships/font" Target="fonts/Roboto-italic.fntdata"/><Relationship Id="rId20" Type="http://schemas.openxmlformats.org/officeDocument/2006/relationships/slide" Target="slides/slide16.xml"/><Relationship Id="rId64" Type="http://schemas.openxmlformats.org/officeDocument/2006/relationships/font" Target="fonts/RobotoLight-bold.fntdata"/><Relationship Id="rId63" Type="http://schemas.openxmlformats.org/officeDocument/2006/relationships/font" Target="fonts/RobotoLight-regular.fntdata"/><Relationship Id="rId22" Type="http://schemas.openxmlformats.org/officeDocument/2006/relationships/slide" Target="slides/slide18.xml"/><Relationship Id="rId66" Type="http://schemas.openxmlformats.org/officeDocument/2006/relationships/font" Target="fonts/RobotoLight-boldItalic.fntdata"/><Relationship Id="rId21" Type="http://schemas.openxmlformats.org/officeDocument/2006/relationships/slide" Target="slides/slide17.xml"/><Relationship Id="rId65" Type="http://schemas.openxmlformats.org/officeDocument/2006/relationships/font" Target="fonts/RobotoLight-italic.fntdata"/><Relationship Id="rId24" Type="http://schemas.openxmlformats.org/officeDocument/2006/relationships/slide" Target="slides/slide20.xml"/><Relationship Id="rId68" Type="http://schemas.openxmlformats.org/officeDocument/2006/relationships/font" Target="fonts/UbuntuMono-bold.fntdata"/><Relationship Id="rId23" Type="http://schemas.openxmlformats.org/officeDocument/2006/relationships/slide" Target="slides/slide19.xml"/><Relationship Id="rId67" Type="http://schemas.openxmlformats.org/officeDocument/2006/relationships/font" Target="fonts/UbuntuMono-regular.fntdata"/><Relationship Id="rId60" Type="http://schemas.openxmlformats.org/officeDocument/2006/relationships/font" Target="fonts/Roboto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UbuntuMono-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font" Target="fonts/RobotoMedium-regular.fntdata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font" Target="fonts/RobotoMedium-italic.fntdata"/><Relationship Id="rId12" Type="http://schemas.openxmlformats.org/officeDocument/2006/relationships/slide" Target="slides/slide8.xml"/><Relationship Id="rId56" Type="http://schemas.openxmlformats.org/officeDocument/2006/relationships/font" Target="fonts/RobotoMedium-bold.fntdata"/><Relationship Id="rId15" Type="http://schemas.openxmlformats.org/officeDocument/2006/relationships/slide" Target="slides/slide11.xml"/><Relationship Id="rId59" Type="http://schemas.openxmlformats.org/officeDocument/2006/relationships/font" Target="fonts/Roboto-regular.fntdata"/><Relationship Id="rId14" Type="http://schemas.openxmlformats.org/officeDocument/2006/relationships/slide" Target="slides/slide10.xml"/><Relationship Id="rId58" Type="http://schemas.openxmlformats.org/officeDocument/2006/relationships/font" Target="fonts/RobotoMedium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inst.eecs.berkeley.edu/~cs61a/fa22/assets/slides/19-Objects_1pp.pdf" TargetMode="Externa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9143fda57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9143fda57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f6e6787d08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f6e6787d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c5b8276e23_0_5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c5b8276e2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d8dea1a3c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d8dea1a3c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c5bc9a0eeb_0_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c5bc9a0e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5a2c1bfb2f_1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5a2c1bfb2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5a2c1bfb2f_1_1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5a2c1bfb2f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c5b8276e23_0_10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c5b8276e2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d8dea1a3c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d8dea1a3c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5a2c1bfb2f_1_15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5a2c1bfb2f_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5a2c1bfb2f_1_17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5a2c1bfb2f_1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9143fda576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9143fda576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5a2c1bfb2f_1_18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5a2c1bfb2f_1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5a2c1bfb2f_1_19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5a2c1bfb2f_1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5a2c1bfb2f_1_2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5a2c1bfb2f_1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c5b8276e23_0_10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c5b8276e23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d8dea1a3c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d8dea1a3c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5a2c1bfb2f_1_21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5a2c1bfb2f_1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5a2c1bfb2f_1_22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5a2c1bfb2f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5a2c1bfb2f_1_23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5a2c1bfb2f_1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5a2c1bfb2f_1_23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5a2c1bfb2f_1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5a2c1bfb2f_1_24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5a2c1bfb2f_1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95d4eef0_0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95d4eef0_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d8dea1a3c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d8dea1a3c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c5b8276e23_0_2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c5b8276e23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c5b8276e23_0_1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c5b8276e2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8e9fc254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8e9fc254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8e9fc25448_0_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8e9fc2544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borrowed 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https://inst.eecs.berkeley.edu/~cs61a/fa22/assets/slides/19-Objects_1pp.pdf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8e9fc25448_0_2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8e9fc2544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8e9fc25afb_1_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8e9fc25af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8e9fc25afb_6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8e9fc25afb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65e8ece024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65e8ece0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8e9fc25afb_1_1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8e9fc25af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c5b8276e23_0_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c5b8276e2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8e9fc25afb_1_2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8e9fc25afb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65e8ece024_0_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65e8ece02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d8dea1a3c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1d8dea1a3c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d8dea1a3c6_0_8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d8dea1a3c6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b0645412cd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b0645412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d8dea1a3c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d8dea1a3c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5a2c1bfb2f_1_25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25a2c1bfb2f_1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d8dea1a3c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1d8dea1a3c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c5b8276e23_0_17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c5b8276e23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c5b8276e23_0_19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1c5b8276e23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eec0a0e1c_0_5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eec0a0e1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c5b8276e23_0_19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c5b8276e23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d8dea1a3c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d8dea1a3c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c5b8276e23_0_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c5b8276e2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c5b8276e23_0_2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c5b8276e2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c5b8276e23_0_1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c5b8276e2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9" name="Google Shape;79;p11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1"/>
          <p:cNvSpPr txBox="1"/>
          <p:nvPr>
            <p:ph idx="2" type="body"/>
          </p:nvPr>
        </p:nvSpPr>
        <p:spPr>
          <a:xfrm>
            <a:off x="9543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" name="Google Shape;84;p12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_3">
  <p:cSld name="SECTION_TITLE_AND_DESCRIPTION_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5"/>
          <p:cNvSpPr txBox="1"/>
          <p:nvPr>
            <p:ph type="title"/>
          </p:nvPr>
        </p:nvSpPr>
        <p:spPr>
          <a:xfrm>
            <a:off x="95425" y="4382350"/>
            <a:ext cx="842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97" name="Google Shape;97;p15"/>
          <p:cNvCxnSpPr/>
          <p:nvPr/>
        </p:nvCxnSpPr>
        <p:spPr>
          <a:xfrm>
            <a:off x="168250" y="4288400"/>
            <a:ext cx="8757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lude">
  <p:cSld name="SECTION_TITLE_AND_DESCRIPTION_1_3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106" name="Google Shape;10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08" name="Google Shape;108;p18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4" name="Google Shape;114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left">
  <p:cSld name="SECTION_TITLE_AND_DESCRIPTION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>
            <a:off x="48829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2" name="Google Shape;12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left, Heading">
  <p:cSld name="SECTION_TITLE_AND_DESCRIPTION_1_1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3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21"/>
          <p:cNvSpPr txBox="1"/>
          <p:nvPr>
            <p:ph type="title"/>
          </p:nvPr>
        </p:nvSpPr>
        <p:spPr>
          <a:xfrm>
            <a:off x="208450" y="3418425"/>
            <a:ext cx="395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30" name="Google Shape;13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3" name="Google Shape;13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right">
  <p:cSld name="SECTION_TITLE_AND_DESCRIPTION_1_2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38" name="Google Shape;138;p23"/>
          <p:cNvSpPr txBox="1"/>
          <p:nvPr>
            <p:ph idx="2" type="body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SECTION_TITLE_AND_DESCRIPTION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right">
  <p:cSld name="SECTION_TITLE_AND_DESCRIPTION_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835400" y="4198275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 txBox="1"/>
          <p:nvPr/>
        </p:nvSpPr>
        <p:spPr>
          <a:xfrm>
            <a:off x="6365900" y="3724875"/>
            <a:ext cx="259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95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8" name="Google Shape;38;p6"/>
          <p:cNvCxnSpPr/>
          <p:nvPr/>
        </p:nvCxnSpPr>
        <p:spPr>
          <a:xfrm>
            <a:off x="95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left">
  <p:cSld name="SECTION_TITLE_AND_DESCRIPTION_2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7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667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4572000" y="0"/>
            <a:ext cx="457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5" name="Google Shape;45;p7"/>
          <p:cNvCxnSpPr/>
          <p:nvPr/>
        </p:nvCxnSpPr>
        <p:spPr>
          <a:xfrm>
            <a:off x="4667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">
  <p:cSld name="SECTION_TITLE_AND_DESCRIPTION_2_1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3" name="Google Shape;53;p8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4" name="Google Shape;5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8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1">
  <p:cSld name="SECTION_TITLE_AND_DESCRIPTION_2_1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9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Compare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3" name="Google Shape;63;p9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4" name="Google Shape;6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Solution">
  <p:cSld name="SECTION_TITLE_AND_DESCRIPTION_2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10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72" name="Google Shape;72;p10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600"/>
              <a:buFont typeface="Roboto Medium"/>
              <a:buNone/>
              <a:defRPr sz="1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•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hyperlink" Target="https://sp24.datastructur.es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sp24.beacon.datastructur.es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Berkeley-CS61B/lectureCode-fa23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docs.google.com/presentation/d/1kOdhZSeCUSUwX8VwF8xNuFyXqp9OR8sfN2ZZWNxiCUU/edit#slide=id.g15ae7c5d36e_0_9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www.youtube.com/watch?v=Y2vC_SW00TE&amp;list=PLnp31xXvnfRq5wRDN8wZFy7GrrJXUtr1q&amp;index=8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s://www.youtube.com/watch?v=Y2vC_SW00TE&amp;list=PLnp31xXvnfRq5wRDN8wZFy7GrrJXUtr1q&amp;index=8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ctrTitle"/>
          </p:nvPr>
        </p:nvSpPr>
        <p:spPr>
          <a:xfrm>
            <a:off x="311700" y="1811375"/>
            <a:ext cx="8709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</a:rPr>
              <a:t>Introduction to 61B, Java</a:t>
            </a:r>
            <a:endParaRPr sz="4200"/>
          </a:p>
        </p:txBody>
      </p:sp>
      <p:sp>
        <p:nvSpPr>
          <p:cNvPr id="145" name="Google Shape;145;p24"/>
          <p:cNvSpPr txBox="1"/>
          <p:nvPr/>
        </p:nvSpPr>
        <p:spPr>
          <a:xfrm>
            <a:off x="345775" y="2892700"/>
            <a:ext cx="27627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F9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Lecture 1</a:t>
            </a:r>
            <a:endParaRPr sz="1200">
              <a:solidFill>
                <a:srgbClr val="BF9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000" y="191325"/>
            <a:ext cx="3617402" cy="22608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/>
        </p:nvSpPr>
        <p:spPr>
          <a:xfrm>
            <a:off x="311700" y="3769550"/>
            <a:ext cx="8520600" cy="11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CS61B, </a:t>
            </a: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Spring 2024</a:t>
            </a:r>
            <a:r>
              <a:rPr lang="e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@ UC Berkeley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Lecturers: Peyrin Kao, Justin Yokota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Slides Credit: Josh Hug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311700" y="191325"/>
            <a:ext cx="4515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Course website: </a:t>
            </a:r>
            <a:r>
              <a:rPr lang="en" u="sng">
                <a:solidFill>
                  <a:schemeClr val="hlink"/>
                </a:solidFill>
                <a:latin typeface="Roboto Light"/>
                <a:ea typeface="Roboto Light"/>
                <a:cs typeface="Roboto Light"/>
                <a:sym typeface="Roboto Light"/>
                <a:hlinkClick r:id="rId4"/>
              </a:rPr>
              <a:t>https://sp24.datastructur.es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Ask your questions in the Zoom chat! (link on website)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Please don't cheat…</a:t>
            </a:r>
            <a:endParaRPr/>
          </a:p>
        </p:txBody>
      </p:sp>
      <p:sp>
        <p:nvSpPr>
          <p:cNvPr id="207" name="Google Shape;207;p3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Cheating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deadlines in this class are the day by which assignments should be completed.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They’ve been calibrated carefully against lecture, labs, discussions, and exams.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weeks 1 - 5, the timing is especially important!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There is no partial credit for work submitted late.</a:t>
            </a:r>
            <a:r>
              <a:rPr lang="en"/>
              <a:t> Gradescope gives zero points by default to late work.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 provide some flexibility,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https://sp24.beacon.datastructur.es/</a:t>
            </a:r>
            <a:r>
              <a:rPr lang="en"/>
              <a:t> will allow you to request extensions. These can be retroactive, but we recommend requesting in advance.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</a:rPr>
              <a:t>Short extension</a:t>
            </a:r>
            <a:r>
              <a:rPr lang="en"/>
              <a:t> (</a:t>
            </a:r>
            <a:r>
              <a:rPr b="1" lang="en">
                <a:solidFill>
                  <a:schemeClr val="accent4"/>
                </a:solidFill>
              </a:rPr>
              <a:t>24 hours or less</a:t>
            </a:r>
            <a:r>
              <a:rPr lang="en"/>
              <a:t>): Immediate approval by automated system.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</a:rPr>
              <a:t>Long extension</a:t>
            </a:r>
            <a:r>
              <a:rPr lang="en"/>
              <a:t> (</a:t>
            </a:r>
            <a:r>
              <a:rPr b="1" lang="en">
                <a:solidFill>
                  <a:schemeClr val="accent4"/>
                </a:solidFill>
              </a:rPr>
              <a:t>24 - 72 hours</a:t>
            </a:r>
            <a:r>
              <a:rPr lang="en"/>
              <a:t>): GSI will review </a:t>
            </a:r>
            <a:r>
              <a:rPr lang="en"/>
              <a:t>within</a:t>
            </a:r>
            <a:r>
              <a:rPr lang="en"/>
              <a:t> one business day.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If you have an </a:t>
            </a:r>
            <a:r>
              <a:rPr lang="en"/>
              <a:t>emergency and need more than 72 hours, see syllabus.</a:t>
            </a:r>
            <a:endParaRPr/>
          </a:p>
        </p:txBody>
      </p:sp>
      <p:sp>
        <p:nvSpPr>
          <p:cNvPr id="213" name="Google Shape;213;p3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Lateness Policies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Hello World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9" name="Google Shape;21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35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Hello World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21" name="Google Shape;221;p3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Java</a:t>
            </a:r>
            <a:endParaRPr/>
          </a:p>
        </p:txBody>
      </p:sp>
      <p:sp>
        <p:nvSpPr>
          <p:cNvPr id="227" name="Google Shape;227;p36"/>
          <p:cNvSpPr txBox="1"/>
          <p:nvPr>
            <p:ph idx="1" type="body"/>
          </p:nvPr>
        </p:nvSpPr>
        <p:spPr>
          <a:xfrm>
            <a:off x="107050" y="402200"/>
            <a:ext cx="8520600" cy="42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Let’s try writing some simple Java programs.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First I’ll write them in Python (~99% of you have seen Python).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Then I’ll write the equivalent Java program.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If you’ve only ever written code in MATLAB, this will be a little harder for you, but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still comprehensible.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section might be a bit boring if you have Java experience.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(See video or code linked </a:t>
            </a:r>
            <a:r>
              <a:rPr lang="en"/>
              <a:t>on course website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code repository: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https://github.com/Berkeley-CS61B/lectureCode-fa23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Hello World</a:t>
            </a:r>
            <a:endParaRPr/>
          </a:p>
        </p:txBody>
      </p:sp>
      <p:sp>
        <p:nvSpPr>
          <p:cNvPr id="233" name="Google Shape;233;p37"/>
          <p:cNvSpPr txBox="1"/>
          <p:nvPr/>
        </p:nvSpPr>
        <p:spPr>
          <a:xfrm>
            <a:off x="291575" y="646050"/>
            <a:ext cx="3342600" cy="417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4" name="Google Shape;234;p37"/>
          <p:cNvSpPr/>
          <p:nvPr/>
        </p:nvSpPr>
        <p:spPr>
          <a:xfrm>
            <a:off x="401425" y="447150"/>
            <a:ext cx="802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37"/>
          <p:cNvSpPr txBox="1"/>
          <p:nvPr/>
        </p:nvSpPr>
        <p:spPr>
          <a:xfrm>
            <a:off x="3783350" y="646050"/>
            <a:ext cx="5200800" cy="417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HelloWorld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6" name="Google Shape;236;p37"/>
          <p:cNvSpPr/>
          <p:nvPr/>
        </p:nvSpPr>
        <p:spPr>
          <a:xfrm>
            <a:off x="3901500" y="447150"/>
            <a:ext cx="1341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HelloWorld.java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Hello World</a:t>
            </a:r>
            <a:endParaRPr/>
          </a:p>
        </p:txBody>
      </p:sp>
      <p:sp>
        <p:nvSpPr>
          <p:cNvPr id="242" name="Google Shape;242;p38"/>
          <p:cNvSpPr txBox="1"/>
          <p:nvPr/>
        </p:nvSpPr>
        <p:spPr>
          <a:xfrm>
            <a:off x="291575" y="646050"/>
            <a:ext cx="3342600" cy="417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"hello world"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3" name="Google Shape;243;p38"/>
          <p:cNvSpPr/>
          <p:nvPr/>
        </p:nvSpPr>
        <p:spPr>
          <a:xfrm>
            <a:off x="401425" y="447150"/>
            <a:ext cx="802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38"/>
          <p:cNvSpPr txBox="1"/>
          <p:nvPr/>
        </p:nvSpPr>
        <p:spPr>
          <a:xfrm>
            <a:off x="3783350" y="646050"/>
            <a:ext cx="5200800" cy="417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HelloWorld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"hello world"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5" name="Google Shape;245;p38"/>
          <p:cNvSpPr/>
          <p:nvPr/>
        </p:nvSpPr>
        <p:spPr>
          <a:xfrm>
            <a:off x="3901500" y="447150"/>
            <a:ext cx="1341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HelloWorld.java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and Object Orientation</a:t>
            </a:r>
            <a:endParaRPr/>
          </a:p>
        </p:txBody>
      </p:sp>
      <p:sp>
        <p:nvSpPr>
          <p:cNvPr id="251" name="Google Shape;251;p39"/>
          <p:cNvSpPr txBox="1"/>
          <p:nvPr>
            <p:ph idx="1" type="body"/>
          </p:nvPr>
        </p:nvSpPr>
        <p:spPr>
          <a:xfrm>
            <a:off x="107050" y="402200"/>
            <a:ext cx="8520600" cy="45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Reflections on Hello World: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Java, all code must be part of a class.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Classes are defined with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public class CLASSNAME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We use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{ }</a:t>
            </a:r>
            <a:r>
              <a:rPr lang="en"/>
              <a:t> to delineate the beginning and ending of things.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We must end lines with a semicolon.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code we want to run must be inside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public static void main(String[] args)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We'll learn what this means later.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 is an object oriented language with strict requirements: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Every Java file must contain a class declaration*.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All code</a:t>
            </a:r>
            <a:r>
              <a:rPr lang="en"/>
              <a:t> lives inside a class*, even helper functions, global constants, etc.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To run a Java program, you typically define a main method using         		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public static void main(String[] args)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*: This is not completely true, e.g. we can also declare “interfaces” in .java files that may contain code. We’ll cover these </a:t>
            </a:r>
            <a:r>
              <a:rPr lang="en"/>
              <a:t>soon</a:t>
            </a:r>
            <a:r>
              <a:rPr lang="en" sz="1600"/>
              <a:t>.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Hello Numbers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7" name="Google Shape;25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40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Hello Numbers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59" name="Google Shape;259;p40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Hello Numbers</a:t>
            </a:r>
            <a:endParaRPr/>
          </a:p>
        </p:txBody>
      </p:sp>
      <p:sp>
        <p:nvSpPr>
          <p:cNvPr id="265" name="Google Shape;265;p41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6" name="Google Shape;266;p41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41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8" name="Google Shape;268;p41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Hello Numbers</a:t>
            </a:r>
            <a:endParaRPr/>
          </a:p>
        </p:txBody>
      </p:sp>
      <p:sp>
        <p:nvSpPr>
          <p:cNvPr id="274" name="Google Shape;274;p42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5" name="Google Shape;275;p42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42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" name="Google Shape;277;p42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Welcome to 61B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5" name="Google Shape;15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25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Welcome to 61B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57" name="Google Shape;157;p2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Hello Numbers</a:t>
            </a:r>
            <a:endParaRPr/>
          </a:p>
        </p:txBody>
      </p:sp>
      <p:sp>
        <p:nvSpPr>
          <p:cNvPr id="283" name="Google Shape;283;p43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4" name="Google Shape;284;p43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43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6" name="Google Shape;286;p43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Hello Numbers</a:t>
            </a:r>
            <a:endParaRPr/>
          </a:p>
        </p:txBody>
      </p:sp>
      <p:sp>
        <p:nvSpPr>
          <p:cNvPr id="292" name="Google Shape;292;p44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# works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3" name="Google Shape;293;p44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p44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      // doesn't work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doesn't work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5" name="Google Shape;295;p44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Hello Numbers</a:t>
            </a:r>
            <a:endParaRPr/>
          </a:p>
        </p:txBody>
      </p:sp>
      <p:sp>
        <p:nvSpPr>
          <p:cNvPr id="301" name="Google Shape;301;p45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crashes here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2" name="Google Shape;302;p45"/>
          <p:cNvSpPr/>
          <p:nvPr/>
        </p:nvSpPr>
        <p:spPr>
          <a:xfrm>
            <a:off x="401425" y="447150"/>
            <a:ext cx="13890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45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HelloNumbers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"horse"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program doesn't run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4" name="Google Shape;304;p45"/>
          <p:cNvSpPr/>
          <p:nvPr/>
        </p:nvSpPr>
        <p:spPr>
          <a:xfrm>
            <a:off x="3901500" y="447150"/>
            <a:ext cx="15978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HelloNumbers.java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and Static Typing</a:t>
            </a:r>
            <a:endParaRPr/>
          </a:p>
        </p:txBody>
      </p:sp>
      <p:sp>
        <p:nvSpPr>
          <p:cNvPr id="310" name="Google Shape;310;p46"/>
          <p:cNvSpPr txBox="1"/>
          <p:nvPr>
            <p:ph idx="1" type="body"/>
          </p:nvPr>
        </p:nvSpPr>
        <p:spPr>
          <a:xfrm>
            <a:off x="107050" y="402200"/>
            <a:ext cx="8520600" cy="43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Reflections on Hello Numbers: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Before Java variables can be used, they must be declared.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Java variables must have a specific type.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Java variable types can never change.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Types are verified before the code even runs!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 is statically typed!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All variables, parameters, and methods must have a declared type.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That type can never change.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Expressions also have a type, e.g. “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larger(5, 10) + 3</a:t>
            </a:r>
            <a:r>
              <a:rPr lang="en"/>
              <a:t>” has type int.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compiler checks that all the types in your program are compatible </a:t>
            </a:r>
            <a:r>
              <a:rPr b="1" lang="en"/>
              <a:t>before the program ever runs</a:t>
            </a:r>
            <a:r>
              <a:rPr lang="en"/>
              <a:t>!</a:t>
            </a:r>
            <a:endParaRPr/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e.g.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 x = larger(5, 10) + 3</a:t>
            </a:r>
            <a:r>
              <a:rPr lang="en"/>
              <a:t> will fail to compile.</a:t>
            </a:r>
            <a:endParaRPr/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This is unlike a language like Python, where type checks are performed DURING execution.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7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Larger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16" name="Google Shape;316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47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Larger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18" name="Google Shape;318;p47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Larger</a:t>
            </a:r>
            <a:endParaRPr/>
          </a:p>
        </p:txBody>
      </p:sp>
      <p:sp>
        <p:nvSpPr>
          <p:cNvPr id="324" name="Google Shape;324;p48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5" name="Google Shape;325;p48"/>
          <p:cNvSpPr/>
          <p:nvPr/>
        </p:nvSpPr>
        <p:spPr>
          <a:xfrm>
            <a:off x="401425" y="447150"/>
            <a:ext cx="8349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48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LargerDemo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7" name="Google Shape;327;p48"/>
          <p:cNvSpPr/>
          <p:nvPr/>
        </p:nvSpPr>
        <p:spPr>
          <a:xfrm>
            <a:off x="3901500" y="447150"/>
            <a:ext cx="14271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LargerDemo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Larger</a:t>
            </a:r>
            <a:endParaRPr/>
          </a:p>
        </p:txBody>
      </p:sp>
      <p:sp>
        <p:nvSpPr>
          <p:cNvPr id="333" name="Google Shape;333;p49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4" name="Google Shape;334;p49"/>
          <p:cNvSpPr/>
          <p:nvPr/>
        </p:nvSpPr>
        <p:spPr>
          <a:xfrm>
            <a:off x="401425" y="447150"/>
            <a:ext cx="8349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49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LargerDemo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6" name="Google Shape;336;p49"/>
          <p:cNvSpPr/>
          <p:nvPr/>
        </p:nvSpPr>
        <p:spPr>
          <a:xfrm>
            <a:off x="3901500" y="447150"/>
            <a:ext cx="14271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LargerDemo.java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Larger</a:t>
            </a:r>
            <a:endParaRPr/>
          </a:p>
        </p:txBody>
      </p:sp>
      <p:sp>
        <p:nvSpPr>
          <p:cNvPr id="342" name="Google Shape;342;p50"/>
          <p:cNvSpPr txBox="1"/>
          <p:nvPr/>
        </p:nvSpPr>
        <p:spPr>
          <a:xfrm>
            <a:off x="291575" y="646050"/>
            <a:ext cx="33426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3" name="Google Shape;343;p50"/>
          <p:cNvSpPr/>
          <p:nvPr/>
        </p:nvSpPr>
        <p:spPr>
          <a:xfrm>
            <a:off x="401425" y="447150"/>
            <a:ext cx="8349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larger.py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" name="Google Shape;344;p50"/>
          <p:cNvSpPr txBox="1"/>
          <p:nvPr/>
        </p:nvSpPr>
        <p:spPr>
          <a:xfrm>
            <a:off x="3783350" y="646050"/>
            <a:ext cx="5200800" cy="323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LargerDemo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5" name="Google Shape;345;p50"/>
          <p:cNvSpPr/>
          <p:nvPr/>
        </p:nvSpPr>
        <p:spPr>
          <a:xfrm>
            <a:off x="3901500" y="447150"/>
            <a:ext cx="14271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LargerDemo.java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1"/>
          <p:cNvSpPr txBox="1"/>
          <p:nvPr>
            <p:ph idx="1" type="body"/>
          </p:nvPr>
        </p:nvSpPr>
        <p:spPr>
          <a:xfrm>
            <a:off x="107050" y="402200"/>
            <a:ext cx="8520600" cy="4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Functions must be declared as part of a class in Java.</a:t>
            </a:r>
            <a:br>
              <a:rPr lang="en"/>
            </a:br>
            <a:r>
              <a:rPr lang="en"/>
              <a:t>A function that is part of a class is called a "method."</a:t>
            </a:r>
            <a:br>
              <a:rPr lang="en"/>
            </a:br>
            <a:r>
              <a:rPr lang="en"/>
              <a:t>So in Java, all functions are methods.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To define a function in Java, we use 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/>
              <a:t>".</a:t>
            </a:r>
            <a:br>
              <a:rPr lang="en"/>
            </a:br>
            <a:r>
              <a:rPr lang="en"/>
              <a:t>We will see alternate ways of defining functions later.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All parameters of a function must have a declared type,</a:t>
            </a:r>
            <a:br>
              <a:rPr lang="en"/>
            </a:br>
            <a:r>
              <a:rPr lang="en"/>
              <a:t>and the return value of the function must have a declared type.</a:t>
            </a:r>
            <a:br>
              <a:rPr lang="en"/>
            </a:br>
            <a:r>
              <a:rPr lang="en"/>
              <a:t>Functions in Java return only one value!</a:t>
            </a:r>
            <a:endParaRPr/>
          </a:p>
        </p:txBody>
      </p:sp>
      <p:sp>
        <p:nvSpPr>
          <p:cNvPr id="351" name="Google Shape;351;p5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Larger: Reflections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Larger</a:t>
            </a:r>
            <a:endParaRPr/>
          </a:p>
        </p:txBody>
      </p:sp>
      <p:sp>
        <p:nvSpPr>
          <p:cNvPr id="357" name="Google Shape;357;p52"/>
          <p:cNvSpPr txBox="1"/>
          <p:nvPr/>
        </p:nvSpPr>
        <p:spPr>
          <a:xfrm>
            <a:off x="291575" y="646050"/>
            <a:ext cx="8229000" cy="371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Demonstrates creation of a method in Java.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LargerDemo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Returns the larger of x and y.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8" name="Google Shape;358;p52"/>
          <p:cNvSpPr/>
          <p:nvPr/>
        </p:nvSpPr>
        <p:spPr>
          <a:xfrm>
            <a:off x="409725" y="447150"/>
            <a:ext cx="1427100" cy="1989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LargerDemo.java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61B Overview</a:t>
            </a:r>
            <a:endParaRPr/>
          </a:p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is 61B about?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Writing code that runs efficiently.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G</a:t>
            </a:r>
            <a:r>
              <a:rPr lang="en"/>
              <a:t>ood al</a:t>
            </a:r>
            <a:r>
              <a:rPr lang="en"/>
              <a:t>gorithms.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Good data</a:t>
            </a:r>
            <a:r>
              <a:rPr lang="en"/>
              <a:t> structures.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Writing code efficiently.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Designing, building, testing, and debugging large programs.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Use of programming tools.</a:t>
            </a:r>
            <a:endParaRPr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git, IntelliJ, JUnit, and various command line tools.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Java (not the focus of the course!)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Assumes solid foundation in programming fundamentals, including: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Object oriented programming, recursion, lists, and trees.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3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4" name="Google Shape;364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5" name="Google Shape;365;p53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Reflections on Java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66" name="Google Shape;366;p5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 vs. Interpretation</a:t>
            </a:r>
            <a:endParaRPr/>
          </a:p>
        </p:txBody>
      </p:sp>
      <p:sp>
        <p:nvSpPr>
          <p:cNvPr id="372" name="Google Shape;372;p5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Java, compilation and interpretation are two separate steps.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54"/>
          <p:cNvSpPr/>
          <p:nvPr/>
        </p:nvSpPr>
        <p:spPr>
          <a:xfrm>
            <a:off x="83406" y="1897250"/>
            <a:ext cx="1650300" cy="3447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Ubuntu Mono"/>
                <a:ea typeface="Ubuntu Mono"/>
                <a:cs typeface="Ubuntu Mono"/>
                <a:sym typeface="Ubuntu Mono"/>
              </a:rPr>
              <a:t>Hello.java</a:t>
            </a:r>
            <a:endParaRPr sz="18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74" name="Google Shape;374;p54"/>
          <p:cNvSpPr/>
          <p:nvPr/>
        </p:nvSpPr>
        <p:spPr>
          <a:xfrm>
            <a:off x="3890578" y="1897250"/>
            <a:ext cx="1650300" cy="3447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Ubuntu Mono"/>
                <a:ea typeface="Ubuntu Mono"/>
                <a:cs typeface="Ubuntu Mono"/>
                <a:sym typeface="Ubuntu Mono"/>
              </a:rPr>
              <a:t>Hello.class</a:t>
            </a:r>
            <a:endParaRPr sz="1800"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375" name="Google Shape;375;p54"/>
          <p:cNvCxnSpPr/>
          <p:nvPr/>
        </p:nvCxnSpPr>
        <p:spPr>
          <a:xfrm>
            <a:off x="1876624" y="2069600"/>
            <a:ext cx="46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6" name="Google Shape;376;p54"/>
          <p:cNvSpPr/>
          <p:nvPr/>
        </p:nvSpPr>
        <p:spPr>
          <a:xfrm>
            <a:off x="2482142" y="1915850"/>
            <a:ext cx="660000" cy="307500"/>
          </a:xfrm>
          <a:prstGeom prst="rect">
            <a:avLst/>
          </a:prstGeom>
          <a:solidFill>
            <a:srgbClr val="F1C232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javac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377" name="Google Shape;377;p54"/>
          <p:cNvCxnSpPr/>
          <p:nvPr/>
        </p:nvCxnSpPr>
        <p:spPr>
          <a:xfrm>
            <a:off x="3285060" y="2069600"/>
            <a:ext cx="46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8" name="Google Shape;378;p54"/>
          <p:cNvCxnSpPr/>
          <p:nvPr/>
        </p:nvCxnSpPr>
        <p:spPr>
          <a:xfrm>
            <a:off x="5683796" y="2069600"/>
            <a:ext cx="46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9" name="Google Shape;379;p54"/>
          <p:cNvSpPr/>
          <p:nvPr/>
        </p:nvSpPr>
        <p:spPr>
          <a:xfrm>
            <a:off x="6289314" y="1915850"/>
            <a:ext cx="660000" cy="307500"/>
          </a:xfrm>
          <a:prstGeom prst="rect">
            <a:avLst/>
          </a:prstGeom>
          <a:solidFill>
            <a:srgbClr val="F1C232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java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380" name="Google Shape;380;p54"/>
          <p:cNvCxnSpPr/>
          <p:nvPr/>
        </p:nvCxnSpPr>
        <p:spPr>
          <a:xfrm>
            <a:off x="7092232" y="2069600"/>
            <a:ext cx="4626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1" name="Google Shape;381;p54"/>
          <p:cNvSpPr/>
          <p:nvPr/>
        </p:nvSpPr>
        <p:spPr>
          <a:xfrm>
            <a:off x="7697750" y="1612388"/>
            <a:ext cx="1362852" cy="914436"/>
          </a:xfrm>
          <a:prstGeom prst="cloud">
            <a:avLst/>
          </a:prstGeom>
          <a:solidFill>
            <a:srgbClr val="EAD1D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happens</a:t>
            </a:r>
            <a:endParaRPr/>
          </a:p>
        </p:txBody>
      </p:sp>
      <p:sp>
        <p:nvSpPr>
          <p:cNvPr id="382" name="Google Shape;382;p54"/>
          <p:cNvSpPr txBox="1"/>
          <p:nvPr/>
        </p:nvSpPr>
        <p:spPr>
          <a:xfrm>
            <a:off x="2356946" y="1576914"/>
            <a:ext cx="911400" cy="3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Compiler</a:t>
            </a:r>
            <a:endParaRPr/>
          </a:p>
        </p:txBody>
      </p:sp>
      <p:sp>
        <p:nvSpPr>
          <p:cNvPr id="383" name="Google Shape;383;p54"/>
          <p:cNvSpPr txBox="1"/>
          <p:nvPr/>
        </p:nvSpPr>
        <p:spPr>
          <a:xfrm>
            <a:off x="6118717" y="1576925"/>
            <a:ext cx="1124100" cy="3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Interpreter</a:t>
            </a:r>
            <a:endParaRPr/>
          </a:p>
        </p:txBody>
      </p:sp>
      <p:sp>
        <p:nvSpPr>
          <p:cNvPr id="384" name="Google Shape;384;p54"/>
          <p:cNvSpPr txBox="1"/>
          <p:nvPr/>
        </p:nvSpPr>
        <p:spPr>
          <a:xfrm>
            <a:off x="248300" y="2612175"/>
            <a:ext cx="8731200" cy="21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Why make a class file at all?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.class file has been type checked. Distributed code is safer.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.class files are ‘simpler’ for machine to execute. Distributed code is faster.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Minor benefit: Protects your intellectual property. No need to give out source.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54"/>
          <p:cNvSpPr txBox="1"/>
          <p:nvPr/>
        </p:nvSpPr>
        <p:spPr>
          <a:xfrm>
            <a:off x="8303575" y="3696007"/>
            <a:ext cx="462600" cy="4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54"/>
          <p:cNvGrpSpPr/>
          <p:nvPr/>
        </p:nvGrpSpPr>
        <p:grpSpPr>
          <a:xfrm>
            <a:off x="2848700" y="4101760"/>
            <a:ext cx="5686200" cy="1042350"/>
            <a:chOff x="2848700" y="4101760"/>
            <a:chExt cx="5686200" cy="1042350"/>
          </a:xfrm>
        </p:grpSpPr>
        <p:sp>
          <p:nvSpPr>
            <p:cNvPr id="387" name="Google Shape;387;p54"/>
            <p:cNvSpPr txBox="1"/>
            <p:nvPr/>
          </p:nvSpPr>
          <p:spPr>
            <a:xfrm>
              <a:off x="2848700" y="4738210"/>
              <a:ext cx="5478000" cy="40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BE0712"/>
                  </a:solidFill>
                </a:rPr>
                <a:t>Note: .class files are easily reversible into similar looking Java files.</a:t>
              </a:r>
              <a:endParaRPr>
                <a:solidFill>
                  <a:srgbClr val="BE0712"/>
                </a:solidFill>
              </a:endParaRPr>
            </a:p>
          </p:txBody>
        </p:sp>
        <p:cxnSp>
          <p:nvCxnSpPr>
            <p:cNvPr id="388" name="Google Shape;388;p54"/>
            <p:cNvCxnSpPr>
              <a:stCxn id="387" idx="3"/>
              <a:endCxn id="385" idx="2"/>
            </p:cNvCxnSpPr>
            <p:nvPr/>
          </p:nvCxnSpPr>
          <p:spPr>
            <a:xfrm flipH="1" rot="10800000">
              <a:off x="8326700" y="4101760"/>
              <a:ext cx="208200" cy="839400"/>
            </a:xfrm>
            <a:prstGeom prst="bentConnector2">
              <a:avLst/>
            </a:prstGeom>
            <a:noFill/>
            <a:ln cap="flat" cmpd="sng" w="19050">
              <a:solidFill>
                <a:srgbClr val="BE071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389" name="Google Shape;389;p54"/>
          <p:cNvSpPr txBox="1"/>
          <p:nvPr/>
        </p:nvSpPr>
        <p:spPr>
          <a:xfrm>
            <a:off x="266900" y="4192275"/>
            <a:ext cx="64989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You can learn more about all this in 61C and particularly 164.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Reflections on Static Typing</a:t>
            </a:r>
            <a:endParaRPr/>
          </a:p>
        </p:txBody>
      </p:sp>
      <p:sp>
        <p:nvSpPr>
          <p:cNvPr id="395" name="Google Shape;395;p5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Good: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Catches certain types of errors, making it easier on the programmer to debug their code.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Type errors can (almost) never occur on end user’s computer.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Makes it easier to read and reason about code.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Code can run more efficiently, e.g. no need to do expensive runtime type checks.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The Bad: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Code is more verbose.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Code is less general, e.g. would need a second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larger</a:t>
            </a:r>
            <a:r>
              <a:rPr lang="en"/>
              <a:t> function to compare non-integers like 5.5.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6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Our First Java Programs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Object-Oriented Programming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1" name="Google Shape;401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2" name="Google Shape;402;p56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Object-Oriented Programming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03" name="Google Shape;403;p5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Spring 2024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Object-Oriented Programming</a:t>
            </a:r>
            <a:endParaRPr/>
          </a:p>
        </p:txBody>
      </p:sp>
      <p:sp>
        <p:nvSpPr>
          <p:cNvPr id="409" name="Google Shape;409;p57"/>
          <p:cNvSpPr txBox="1"/>
          <p:nvPr>
            <p:ph idx="1" type="body"/>
          </p:nvPr>
        </p:nvSpPr>
        <p:spPr>
          <a:xfrm>
            <a:off x="107050" y="402200"/>
            <a:ext cx="8520600" cy="37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model for organizing programs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Modularity: Define each piece without worrying about other pieces, and they all work together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Allows for data abstraction: You can interact with an object without knowing how it's implemented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Objects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An object bundles together information and related behavior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Each object has its own local state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Several objects may all be instances of a common type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Classes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 class serves as a template for all of its instances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Each object is an </a:t>
            </a:r>
            <a:r>
              <a:rPr i="1" lang="en"/>
              <a:t>instance</a:t>
            </a:r>
            <a:r>
              <a:rPr lang="en"/>
              <a:t> of some class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Constructors</a:t>
            </a:r>
            <a:endParaRPr/>
          </a:p>
        </p:txBody>
      </p:sp>
      <p:sp>
        <p:nvSpPr>
          <p:cNvPr id="415" name="Google Shape;415;p58"/>
          <p:cNvSpPr txBox="1"/>
          <p:nvPr/>
        </p:nvSpPr>
        <p:spPr>
          <a:xfrm>
            <a:off x="201000" y="2880250"/>
            <a:ext cx="4022400" cy="2030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m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6" name="Google Shape;416;p58"/>
          <p:cNvSpPr txBox="1"/>
          <p:nvPr>
            <p:ph idx="1" type="body"/>
          </p:nvPr>
        </p:nvSpPr>
        <p:spPr>
          <a:xfrm>
            <a:off x="107050" y="402200"/>
            <a:ext cx="8874600" cy="21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Constructors: A special method that creates a new object</a:t>
            </a:r>
            <a:br>
              <a:rPr lang="en"/>
            </a:br>
            <a:r>
              <a:rPr lang="en"/>
              <a:t>(in other words, a new instance of the class)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In Python: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__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init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__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In Java: Same name as the class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Can take in additional arguments (in the example,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/>
              <a:t>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Can be used to initialize </a:t>
            </a:r>
            <a:r>
              <a:rPr i="1" lang="en"/>
              <a:t>instance variables</a:t>
            </a:r>
            <a:r>
              <a:rPr lang="en"/>
              <a:t> (local state) for the new object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Java: We also have to </a:t>
            </a:r>
            <a:r>
              <a:rPr i="1" lang="en"/>
              <a:t>declare</a:t>
            </a:r>
            <a:r>
              <a:rPr lang="en"/>
              <a:t> instance variables before using them</a:t>
            </a:r>
            <a:endParaRPr/>
          </a:p>
        </p:txBody>
      </p:sp>
      <p:sp>
        <p:nvSpPr>
          <p:cNvPr id="417" name="Google Shape;417;p58"/>
          <p:cNvSpPr txBox="1"/>
          <p:nvPr/>
        </p:nvSpPr>
        <p:spPr>
          <a:xfrm>
            <a:off x="4498200" y="2880250"/>
            <a:ext cx="4022400" cy="2030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1" lang="en">
                <a:solidFill>
                  <a:srgbClr val="6598CB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endParaRPr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8" name="Google Shape;418;p58"/>
          <p:cNvSpPr/>
          <p:nvPr/>
        </p:nvSpPr>
        <p:spPr>
          <a:xfrm>
            <a:off x="2664500" y="2347675"/>
            <a:ext cx="514350" cy="1042040"/>
          </a:xfrm>
          <a:custGeom>
            <a:rect b="b" l="l" r="r" t="t"/>
            <a:pathLst>
              <a:path extrusionOk="0" h="52615" w="20574">
                <a:moveTo>
                  <a:pt x="20574" y="0"/>
                </a:moveTo>
                <a:lnTo>
                  <a:pt x="20574" y="52615"/>
                </a:lnTo>
                <a:lnTo>
                  <a:pt x="0" y="52615"/>
                </a:lnTo>
              </a:path>
            </a:pathLst>
          </a:cu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419" name="Google Shape;419;p58"/>
          <p:cNvSpPr/>
          <p:nvPr/>
        </p:nvSpPr>
        <p:spPr>
          <a:xfrm>
            <a:off x="325225" y="2710000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58"/>
          <p:cNvSpPr/>
          <p:nvPr/>
        </p:nvSpPr>
        <p:spPr>
          <a:xfrm>
            <a:off x="4587300" y="2710000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Methods</a:t>
            </a:r>
            <a:endParaRPr/>
          </a:p>
        </p:txBody>
      </p:sp>
      <p:sp>
        <p:nvSpPr>
          <p:cNvPr id="426" name="Google Shape;426;p59"/>
          <p:cNvSpPr txBox="1"/>
          <p:nvPr/>
        </p:nvSpPr>
        <p:spPr>
          <a:xfrm>
            <a:off x="201000" y="1846600"/>
            <a:ext cx="4022400" cy="3064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"Cannot drive!"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 goes vroom!"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7" name="Google Shape;427;p59"/>
          <p:cNvSpPr txBox="1"/>
          <p:nvPr>
            <p:ph idx="1" type="body"/>
          </p:nvPr>
        </p:nvSpPr>
        <p:spPr>
          <a:xfrm>
            <a:off x="107050" y="402200"/>
            <a:ext cx="8874600" cy="12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Calling a method on an object might change its state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object knows how to manage its own state, based on method calls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Java: The return value of the method must have a type</a:t>
            </a:r>
            <a:endParaRPr/>
          </a:p>
        </p:txBody>
      </p:sp>
      <p:sp>
        <p:nvSpPr>
          <p:cNvPr id="428" name="Google Shape;428;p59"/>
          <p:cNvSpPr txBox="1"/>
          <p:nvPr/>
        </p:nvSpPr>
        <p:spPr>
          <a:xfrm>
            <a:off x="4498200" y="1846600"/>
            <a:ext cx="4022400" cy="3064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"Cannot drive!"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endParaRPr i="1"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 goes vroom!"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endParaRPr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29" name="Google Shape;429;p59"/>
          <p:cNvCxnSpPr/>
          <p:nvPr/>
        </p:nvCxnSpPr>
        <p:spPr>
          <a:xfrm>
            <a:off x="1239509" y="1323500"/>
            <a:ext cx="0" cy="4809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0" name="Google Shape;430;p59"/>
          <p:cNvSpPr/>
          <p:nvPr/>
        </p:nvSpPr>
        <p:spPr>
          <a:xfrm>
            <a:off x="994975" y="2099575"/>
            <a:ext cx="366300" cy="178500"/>
          </a:xfrm>
          <a:prstGeom prst="rect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1" name="Google Shape;431;p59"/>
          <p:cNvSpPr/>
          <p:nvPr/>
        </p:nvSpPr>
        <p:spPr>
          <a:xfrm>
            <a:off x="994975" y="3558475"/>
            <a:ext cx="277800" cy="178500"/>
          </a:xfrm>
          <a:prstGeom prst="rect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59"/>
          <p:cNvSpPr/>
          <p:nvPr/>
        </p:nvSpPr>
        <p:spPr>
          <a:xfrm>
            <a:off x="994975" y="4197025"/>
            <a:ext cx="366300" cy="178500"/>
          </a:xfrm>
          <a:prstGeom prst="rect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3" name="Google Shape;433;p59"/>
          <p:cNvSpPr/>
          <p:nvPr/>
        </p:nvSpPr>
        <p:spPr>
          <a:xfrm>
            <a:off x="325225" y="16856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4" name="Google Shape;434;p59"/>
          <p:cNvSpPr/>
          <p:nvPr/>
        </p:nvSpPr>
        <p:spPr>
          <a:xfrm>
            <a:off x="4587300" y="1685672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Syntax: this Keyword</a:t>
            </a:r>
            <a:endParaRPr/>
          </a:p>
        </p:txBody>
      </p:sp>
      <p:sp>
        <p:nvSpPr>
          <p:cNvPr id="440" name="Google Shape;440;p60"/>
          <p:cNvSpPr txBox="1"/>
          <p:nvPr/>
        </p:nvSpPr>
        <p:spPr>
          <a:xfrm>
            <a:off x="201000" y="3751600"/>
            <a:ext cx="4022400" cy="887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1" name="Google Shape;441;p60"/>
          <p:cNvSpPr txBox="1"/>
          <p:nvPr>
            <p:ph idx="1" type="body"/>
          </p:nvPr>
        </p:nvSpPr>
        <p:spPr>
          <a:xfrm>
            <a:off x="107050" y="402200"/>
            <a:ext cx="8874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/>
              <a:t> keyword can be used to access the current object's instance variables or methods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Unlike Python, where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/>
              <a:t> is mandatory, using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/>
              <a:t> is not mandatory (as long as variable names are unique)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More details here</a:t>
            </a:r>
            <a:endParaRPr/>
          </a:p>
        </p:txBody>
      </p:sp>
      <p:sp>
        <p:nvSpPr>
          <p:cNvPr id="442" name="Google Shape;442;p60"/>
          <p:cNvSpPr/>
          <p:nvPr/>
        </p:nvSpPr>
        <p:spPr>
          <a:xfrm>
            <a:off x="325225" y="35906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" name="Google Shape;443;p60"/>
          <p:cNvSpPr txBox="1"/>
          <p:nvPr/>
        </p:nvSpPr>
        <p:spPr>
          <a:xfrm>
            <a:off x="4432575" y="3751600"/>
            <a:ext cx="4022400" cy="887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4" name="Google Shape;444;p60"/>
          <p:cNvSpPr/>
          <p:nvPr/>
        </p:nvSpPr>
        <p:spPr>
          <a:xfrm>
            <a:off x="4556800" y="35906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5" name="Google Shape;445;p60"/>
          <p:cNvSpPr txBox="1"/>
          <p:nvPr/>
        </p:nvSpPr>
        <p:spPr>
          <a:xfrm>
            <a:off x="2325275" y="2964200"/>
            <a:ext cx="42315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E0712"/>
                </a:solidFill>
                <a:latin typeface="Roboto"/>
                <a:ea typeface="Roboto"/>
                <a:cs typeface="Roboto"/>
                <a:sym typeface="Roboto"/>
              </a:rPr>
              <a:t>These two methods work exactly the same.</a:t>
            </a:r>
            <a:endParaRPr sz="1600">
              <a:solidFill>
                <a:srgbClr val="BE071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Object-Oriented Programming Demo: Car</a:t>
            </a:r>
            <a:endParaRPr/>
          </a:p>
        </p:txBody>
      </p:sp>
      <p:sp>
        <p:nvSpPr>
          <p:cNvPr id="451" name="Google Shape;451;p61"/>
          <p:cNvSpPr txBox="1"/>
          <p:nvPr/>
        </p:nvSpPr>
        <p:spPr>
          <a:xfrm>
            <a:off x="201000" y="639275"/>
            <a:ext cx="4022400" cy="434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m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"Cannot drive!"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 goes vroom!"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2" name="Google Shape;452;p61"/>
          <p:cNvSpPr txBox="1"/>
          <p:nvPr/>
        </p:nvSpPr>
        <p:spPr>
          <a:xfrm>
            <a:off x="4498200" y="639275"/>
            <a:ext cx="4022400" cy="434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1" lang="en" sz="1050">
                <a:solidFill>
                  <a:srgbClr val="6598CB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"Cannot drive!"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endParaRPr i="1"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050">
              <a:solidFill>
                <a:srgbClr val="F7AD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model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 goes vroom!"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</a:t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i="1" lang="en" sz="10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lang="en" sz="10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" sz="1050">
                <a:solidFill>
                  <a:srgbClr val="EA5F6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0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" sz="10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50">
              <a:solidFill>
                <a:srgbClr val="F77A56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0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 </a:t>
            </a:r>
            <a:r>
              <a:rPr lang="en" sz="10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0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endParaRPr sz="105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3" name="Google Shape;453;p61"/>
          <p:cNvSpPr/>
          <p:nvPr/>
        </p:nvSpPr>
        <p:spPr>
          <a:xfrm>
            <a:off x="325225" y="4664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4" name="Google Shape;454;p61"/>
          <p:cNvSpPr/>
          <p:nvPr/>
        </p:nvSpPr>
        <p:spPr>
          <a:xfrm>
            <a:off x="4587300" y="466472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2"/>
          <p:cNvSpPr txBox="1"/>
          <p:nvPr/>
        </p:nvSpPr>
        <p:spPr>
          <a:xfrm>
            <a:off x="4498200" y="3339050"/>
            <a:ext cx="4022400" cy="1571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"Honda Civic"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"Model T"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0" name="Google Shape;460;p6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Creating Objects</a:t>
            </a:r>
            <a:endParaRPr/>
          </a:p>
        </p:txBody>
      </p:sp>
      <p:sp>
        <p:nvSpPr>
          <p:cNvPr id="461" name="Google Shape;461;p62"/>
          <p:cNvSpPr txBox="1"/>
          <p:nvPr>
            <p:ph idx="1" type="body"/>
          </p:nvPr>
        </p:nvSpPr>
        <p:spPr>
          <a:xfrm>
            <a:off x="107050" y="402200"/>
            <a:ext cx="8874600" cy="13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 Java: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We have to declare the variables of type Car before using them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/>
              <a:t> keyword instantiates a new object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We call the constructor to create the object</a:t>
            </a:r>
            <a:endParaRPr/>
          </a:p>
        </p:txBody>
      </p:sp>
      <p:sp>
        <p:nvSpPr>
          <p:cNvPr id="462" name="Google Shape;462;p62"/>
          <p:cNvSpPr txBox="1"/>
          <p:nvPr/>
        </p:nvSpPr>
        <p:spPr>
          <a:xfrm>
            <a:off x="201000" y="3339050"/>
            <a:ext cx="4022400" cy="1571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3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"Honda Civic"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"Model T"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62"/>
          <p:cNvSpPr/>
          <p:nvPr/>
        </p:nvSpPr>
        <p:spPr>
          <a:xfrm>
            <a:off x="325225" y="32096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4" name="Google Shape;464;p62"/>
          <p:cNvSpPr/>
          <p:nvPr/>
        </p:nvSpPr>
        <p:spPr>
          <a:xfrm>
            <a:off x="4587300" y="3209672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61B?</a:t>
            </a:r>
            <a:endParaRPr/>
          </a:p>
        </p:txBody>
      </p:sp>
      <p:sp>
        <p:nvSpPr>
          <p:cNvPr id="169" name="Google Shape;169;p2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Other great features of 61B: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most popular topics for job interview questions in software engineering.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Examples: Hash tables, binary search trees, quick sort, graphs, Dijkstra’s algorithm.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Some really cool math. Examples: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Asymptotic analysis.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Resizing arrays.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The isometry between self-balancing 2-3 trees and self-balancing red black trees.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Graph theory.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P=NP.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Once you’re done: the confident sense that you can build any software.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CS61A Review: Accessing Objects</a:t>
            </a:r>
            <a:endParaRPr/>
          </a:p>
        </p:txBody>
      </p:sp>
      <p:sp>
        <p:nvSpPr>
          <p:cNvPr id="470" name="Google Shape;470;p63"/>
          <p:cNvSpPr txBox="1"/>
          <p:nvPr>
            <p:ph idx="1" type="body"/>
          </p:nvPr>
        </p:nvSpPr>
        <p:spPr>
          <a:xfrm>
            <a:off x="107050" y="402200"/>
            <a:ext cx="8874600" cy="13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Use dot notation to access methods of an object</a:t>
            </a:r>
            <a:endParaRPr strike="sngStrike"/>
          </a:p>
        </p:txBody>
      </p:sp>
      <p:sp>
        <p:nvSpPr>
          <p:cNvPr id="471" name="Google Shape;471;p63"/>
          <p:cNvSpPr txBox="1"/>
          <p:nvPr/>
        </p:nvSpPr>
        <p:spPr>
          <a:xfrm>
            <a:off x="201000" y="1956225"/>
            <a:ext cx="4022400" cy="2954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3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Honda Civic goes vroom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0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1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Cannot drive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2" name="Google Shape;472;p63"/>
          <p:cNvSpPr txBox="1"/>
          <p:nvPr/>
        </p:nvSpPr>
        <p:spPr>
          <a:xfrm>
            <a:off x="4498200" y="1956225"/>
            <a:ext cx="4022400" cy="2954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Honda Civic goes vroom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0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1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Cannot drive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5</a:t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3" name="Google Shape;473;p63"/>
          <p:cNvSpPr/>
          <p:nvPr/>
        </p:nvSpPr>
        <p:spPr>
          <a:xfrm>
            <a:off x="325225" y="1804344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4" name="Google Shape;474;p63"/>
          <p:cNvSpPr/>
          <p:nvPr/>
        </p:nvSpPr>
        <p:spPr>
          <a:xfrm>
            <a:off x="4587300" y="1804344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Object-Oriented Programming Demo: Car</a:t>
            </a:r>
            <a:endParaRPr/>
          </a:p>
        </p:txBody>
      </p:sp>
      <p:sp>
        <p:nvSpPr>
          <p:cNvPr id="480" name="Google Shape;480;p64"/>
          <p:cNvSpPr txBox="1"/>
          <p:nvPr/>
        </p:nvSpPr>
        <p:spPr>
          <a:xfrm>
            <a:off x="201000" y="639275"/>
            <a:ext cx="4022400" cy="434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3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"Honda Civic"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"Model T"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Honda Civic goes vroom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0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1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Cannot drive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//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C494C4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1" name="Google Shape;481;p64"/>
          <p:cNvSpPr txBox="1"/>
          <p:nvPr/>
        </p:nvSpPr>
        <p:spPr>
          <a:xfrm>
            <a:off x="4498200" y="639275"/>
            <a:ext cx="4022400" cy="434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"Honda Civic"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 </a:t>
            </a:r>
            <a:r>
              <a:rPr lang="en" sz="13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Car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98C59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"Model T"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5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Honda Civic goes vroom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0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addGas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1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drive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Cannot drive</a:t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3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gasLeft</a:t>
            </a:r>
            <a:r>
              <a:rPr lang="en" sz="13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()) </a:t>
            </a:r>
            <a:r>
              <a:rPr lang="en" sz="13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# 5</a:t>
            </a:r>
            <a:endParaRPr sz="13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2" name="Google Shape;482;p64"/>
          <p:cNvSpPr/>
          <p:nvPr/>
        </p:nvSpPr>
        <p:spPr>
          <a:xfrm>
            <a:off x="325225" y="466472"/>
            <a:ext cx="7452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Car.java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64"/>
          <p:cNvSpPr/>
          <p:nvPr/>
        </p:nvSpPr>
        <p:spPr>
          <a:xfrm>
            <a:off x="4587300" y="466472"/>
            <a:ext cx="594600" cy="1713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car.py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9" name="Google Shape;489;p65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HW0: Due Friday!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0" name="Google Shape;490;p65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HW0</a:t>
            </a:r>
            <a:r>
              <a:rPr lang="en">
                <a:solidFill>
                  <a:schemeClr val="accent3"/>
                </a:solidFill>
              </a:rPr>
              <a:t>: Due Friday!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91" name="Google Shape;491;p6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 am not going to spend time in this class covering for loops, while loops, etc. in Java! 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</a:t>
            </a:r>
            <a:r>
              <a:rPr lang="en"/>
              <a:t>’ve seen this all before in some other language.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HW0</a:t>
            </a:r>
            <a:r>
              <a:rPr lang="en"/>
              <a:t> is out, </a:t>
            </a:r>
            <a:r>
              <a:rPr lang="en"/>
              <a:t>and</a:t>
            </a:r>
            <a:r>
              <a:rPr lang="en"/>
              <a:t> is due this F</a:t>
            </a:r>
            <a:r>
              <a:rPr lang="en"/>
              <a:t>riday</a:t>
            </a:r>
            <a:r>
              <a:rPr lang="en"/>
              <a:t>!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We show you how to translate various Python constructs into Java, you write some short programs.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If you haven’t seen Python before, you’ll be fine.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required to use IntelliJ for </a:t>
            </a:r>
            <a:r>
              <a:rPr lang="en"/>
              <a:t>HW0</a:t>
            </a:r>
            <a:r>
              <a:rPr lang="en"/>
              <a:t> since IntelliJ setup isn’t until lab 1.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If you can, start lab 1 early! Most of it is just </a:t>
            </a:r>
            <a:r>
              <a:rPr lang="en"/>
              <a:t>downloading</a:t>
            </a:r>
            <a:r>
              <a:rPr lang="en"/>
              <a:t> and installing software.</a:t>
            </a:r>
            <a:endParaRPr/>
          </a:p>
        </p:txBody>
      </p:sp>
      <p:sp>
        <p:nvSpPr>
          <p:cNvPr id="497" name="Google Shape;497;p6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to Go Learn Java Basics!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Post-Lecture Q&amp;A</a:t>
            </a:r>
            <a:endParaRPr/>
          </a:p>
        </p:txBody>
      </p:sp>
      <p:sp>
        <p:nvSpPr>
          <p:cNvPr id="503" name="Google Shape;503;p6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If you have questions, come find us in Dwinelle 104!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have to clear out of the lecture hall for the next class.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9" name="Google Shape;509;p68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Bonus Slides: Workflow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Compilation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10" name="Google Shape;510;p68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Bonus Slides: Compilation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11" name="Google Shape;511;p6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  <p:sp>
        <p:nvSpPr>
          <p:cNvPr id="512" name="Google Shape;512;p68"/>
          <p:cNvSpPr txBox="1"/>
          <p:nvPr>
            <p:ph idx="2" type="subTitle"/>
          </p:nvPr>
        </p:nvSpPr>
        <p:spPr>
          <a:xfrm>
            <a:off x="236575" y="583100"/>
            <a:ext cx="4158000" cy="12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won't cover these slides live in class, and they won't be tested on exams. Check out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videos in the playlist</a:t>
            </a:r>
            <a:r>
              <a:rPr lang="en"/>
              <a:t> if you're interested.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Compilation in Terminal</a:t>
            </a:r>
            <a:endParaRPr/>
          </a:p>
        </p:txBody>
      </p:sp>
      <p:sp>
        <p:nvSpPr>
          <p:cNvPr id="518" name="Google Shape;518;p69"/>
          <p:cNvSpPr txBox="1"/>
          <p:nvPr/>
        </p:nvSpPr>
        <p:spPr>
          <a:xfrm>
            <a:off x="326225" y="608675"/>
            <a:ext cx="3638400" cy="261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~/.../intro1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ls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HelloWorld.java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javac HelloWorld.java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ls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HelloWorld.class  HelloWorld.java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java HelloWorld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4" name="Google Shape;524;p70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61B Logistics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Bonus Slides: Workflow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25" name="Google Shape;525;p70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Bonus Slides: </a:t>
            </a:r>
            <a:r>
              <a:rPr lang="en">
                <a:solidFill>
                  <a:schemeClr val="accent3"/>
                </a:solidFill>
              </a:rPr>
              <a:t>IntelliJ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26" name="Google Shape;526;p70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  <p:sp>
        <p:nvSpPr>
          <p:cNvPr id="527" name="Google Shape;527;p70"/>
          <p:cNvSpPr txBox="1"/>
          <p:nvPr>
            <p:ph idx="2" type="subTitle"/>
          </p:nvPr>
        </p:nvSpPr>
        <p:spPr>
          <a:xfrm>
            <a:off x="236575" y="583100"/>
            <a:ext cx="4158000" cy="12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won't cover these slides live in class, and they won't be tested on exams. Check out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videos in the playlist</a:t>
            </a:r>
            <a:r>
              <a:rPr lang="en"/>
              <a:t> if you're interested.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7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 are many different workflows for writing programs.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Text editor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/>
              <a:t>+ </a:t>
            </a:r>
            <a:r>
              <a:rPr b="1"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command line</a:t>
            </a:r>
            <a:r>
              <a:rPr lang="en"/>
              <a:t>: (CS61A, CS88). We just did this.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Text editor</a:t>
            </a:r>
            <a:r>
              <a:rPr lang="en"/>
              <a:t>: Writing your code.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Command line</a:t>
            </a:r>
            <a:r>
              <a:rPr lang="en"/>
              <a:t>: Running your code.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Jupyter Notebooks</a:t>
            </a:r>
            <a:r>
              <a:rPr lang="en"/>
              <a:t>: (Data 8)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Write and run code in the same environment.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Integrated Development Environment (IDE)</a:t>
            </a:r>
            <a:r>
              <a:rPr lang="en"/>
              <a:t>: (E7, 61B)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Write code and run code in the same environment.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Tons of additional features like a debugger, code autocomplete, continuous syntax checking, decompilation (from .class to .java), etc.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see what our programs look like in the IDE for our course.</a:t>
            </a:r>
            <a:endParaRPr/>
          </a:p>
        </p:txBody>
      </p:sp>
      <p:sp>
        <p:nvSpPr>
          <p:cNvPr id="533" name="Google Shape;533;p7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Workflows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IntelliJ Screenshot</a:t>
            </a:r>
            <a:endParaRPr/>
          </a:p>
        </p:txBody>
      </p:sp>
      <p:pic>
        <p:nvPicPr>
          <p:cNvPr id="539" name="Google Shape;53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6512"/>
            <a:ext cx="9144000" cy="37104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0" name="Google Shape;540;p72"/>
          <p:cNvCxnSpPr/>
          <p:nvPr/>
        </p:nvCxnSpPr>
        <p:spPr>
          <a:xfrm flipH="1" rot="10800000">
            <a:off x="5603750" y="3851600"/>
            <a:ext cx="1009200" cy="8478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1" name="Google Shape;541;p72"/>
          <p:cNvSpPr txBox="1"/>
          <p:nvPr/>
        </p:nvSpPr>
        <p:spPr>
          <a:xfrm>
            <a:off x="2204350" y="4707475"/>
            <a:ext cx="649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Example feature: IntelliJ automatically and continuously detects syntax errors.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for You</a:t>
            </a:r>
            <a:endParaRPr/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107050" y="402200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do you hope / expect to learn from this class? Why are you taking it?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 are you?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Freshman? Sophomore? Junior? Senior? Grad student? None of the above?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CS Major? Intending to be a CS Major? Something else?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CS 61A? Java experience?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7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Admonition</a:t>
            </a:r>
            <a:endParaRPr/>
          </a:p>
        </p:txBody>
      </p:sp>
      <p:sp>
        <p:nvSpPr>
          <p:cNvPr id="547" name="Google Shape;547;p7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expectation is that everyone in this class is using IntelliJ.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It is not </a:t>
            </a:r>
            <a:r>
              <a:rPr lang="en"/>
              <a:t>strictly</a:t>
            </a:r>
            <a:r>
              <a:rPr lang="en"/>
              <a:t> required, but staff will </a:t>
            </a:r>
            <a:r>
              <a:rPr lang="en"/>
              <a:t>provide</a:t>
            </a:r>
            <a:r>
              <a:rPr lang="en"/>
              <a:t> </a:t>
            </a: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no support</a:t>
            </a:r>
            <a:r>
              <a:rPr lang="en"/>
              <a:t> for other tools or workflows.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4812375" y="402200"/>
            <a:ext cx="42753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Welcome!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Welcome to 61B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61B Logistics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Our First Java Programs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World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Hello Numbers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Larger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Reflections on Java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Object-Oriented Programming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HW0: Due Friday!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Bonus Slides: Workflow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Compilation</a:t>
            </a:r>
            <a:endParaRPr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">
                <a:solidFill>
                  <a:schemeClr val="dk2"/>
                </a:solidFill>
              </a:rPr>
              <a:t>IntelliJ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9"/>
          <p:cNvSpPr txBox="1"/>
          <p:nvPr>
            <p:ph type="title"/>
          </p:nvPr>
        </p:nvSpPr>
        <p:spPr>
          <a:xfrm>
            <a:off x="177925" y="2003300"/>
            <a:ext cx="42753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61B Logistics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83" name="Google Shape;183;p2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1, CS61B, </a:t>
            </a:r>
            <a:r>
              <a:rPr lang="en"/>
              <a:t>Spring 2024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Lectures provide you with an introduction and a foundation.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You’ll learn most of what you learn in the class by: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Programming (labs, hws, projects, discussion section).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Solving </a:t>
            </a:r>
            <a:r>
              <a:rPr lang="en"/>
              <a:t>interesting</a:t>
            </a:r>
            <a:r>
              <a:rPr lang="en"/>
              <a:t> problems (study guides, HW3, HW4 old exam problems, discussion section).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Components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Phase</a:t>
            </a:r>
            <a:endParaRPr/>
          </a:p>
        </p:txBody>
      </p:sp>
      <p:sp>
        <p:nvSpPr>
          <p:cNvPr id="195" name="Google Shape;195;p3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class is divided into three phases: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Phase 1 (weeks 1 - 4): Intro to Java and Data Structures.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All coding work is solo.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Moves VERY fast.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HW0 (intro to Java) due Friday (in two days!)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/>
              <a:t>Phase 2 (weeks 5 - 10): Data Structures: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All coding </a:t>
            </a:r>
            <a:r>
              <a:rPr lang="en"/>
              <a:t>work</a:t>
            </a:r>
            <a:r>
              <a:rPr lang="en"/>
              <a:t> is solo.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Moves moderately fast.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Phase 3 (weeks 12 - 14): Algorithms.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Coding work is entirely dedicated to final project, done in pairs.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Slower pace.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Four types of points in this class:</a:t>
            </a:r>
            <a:endParaRPr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Low effort, everyone should </a:t>
            </a:r>
            <a:r>
              <a:rPr lang="en"/>
              <a:t>get</a:t>
            </a:r>
            <a:r>
              <a:rPr lang="en"/>
              <a:t> them: </a:t>
            </a:r>
            <a:r>
              <a:rPr b="1" lang="en" u="sng">
                <a:latin typeface="Roboto"/>
                <a:ea typeface="Roboto"/>
                <a:cs typeface="Roboto"/>
                <a:sym typeface="Roboto"/>
              </a:rPr>
              <a:t>Weekly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Surveys, Course Evaluations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Median score is 100%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High effort, everyone should get them: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HW, Project, Lab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Median score is 100%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High effort, not everyone gets them: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Exams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Mean score is 65%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Final exam score can replace midterms if you have a bad midterm (or two).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Pacing points</a:t>
            </a:r>
            <a:r>
              <a:rPr lang="en"/>
              <a:t>: </a:t>
            </a:r>
            <a:r>
              <a:rPr b="1" lang="en"/>
              <a:t>A</a:t>
            </a:r>
            <a:r>
              <a:rPr b="1" lang="en"/>
              <a:t>ttendin</a:t>
            </a:r>
            <a:r>
              <a:rPr b="1" lang="en"/>
              <a:t>g Discussion, Lab, and keeping up with Lecture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Small amount of extra </a:t>
            </a:r>
            <a:r>
              <a:rPr lang="en"/>
              <a:t>credit</a:t>
            </a:r>
            <a:r>
              <a:rPr lang="en"/>
              <a:t> for keeping up with class.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Will not increase your score beyond 75% (B-).</a:t>
            </a:r>
            <a:endParaRPr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Example: You have 740 points and earn 20 pacing points, you get 750 points.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B to B+ threshold is 65% on exams, 95% on everything else.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Full details around point distributions, letter grade assignments, grade </a:t>
            </a:r>
            <a:r>
              <a:rPr lang="en"/>
              <a:t>replacement</a:t>
            </a:r>
            <a:r>
              <a:rPr lang="en"/>
              <a:t>, etc. are on the website.</a:t>
            </a:r>
            <a:endParaRPr/>
          </a:p>
        </p:txBody>
      </p:sp>
      <p:sp>
        <p:nvSpPr>
          <p:cNvPr id="201" name="Google Shape;201;p3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ecture">
  <a:themeElements>
    <a:clrScheme name="Simple Light">
      <a:dk1>
        <a:srgbClr val="000000"/>
      </a:dk1>
      <a:lt1>
        <a:srgbClr val="FFFFFF"/>
      </a:lt1>
      <a:dk2>
        <a:srgbClr val="B7B7B7"/>
      </a:dk2>
      <a:lt2>
        <a:srgbClr val="C9DAF8"/>
      </a:lt2>
      <a:accent1>
        <a:srgbClr val="FCE5CD"/>
      </a:accent1>
      <a:accent2>
        <a:srgbClr val="CC4125"/>
      </a:accent2>
      <a:accent3>
        <a:srgbClr val="0B5394"/>
      </a:accent3>
      <a:accent4>
        <a:srgbClr val="BF9000"/>
      </a:accent4>
      <a:accent5>
        <a:srgbClr val="6AA84F"/>
      </a:accent5>
      <a:accent6>
        <a:srgbClr val="D9D9D9"/>
      </a:accent6>
      <a:hlink>
        <a:srgbClr val="4A86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